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448" r:id="rId5"/>
    <p:sldId id="260" r:id="rId6"/>
    <p:sldId id="259" r:id="rId7"/>
    <p:sldId id="2463" r:id="rId8"/>
    <p:sldId id="2451" r:id="rId9"/>
    <p:sldId id="2465" r:id="rId10"/>
    <p:sldId id="2466" r:id="rId11"/>
    <p:sldId id="2467" r:id="rId12"/>
    <p:sldId id="2483" r:id="rId13"/>
    <p:sldId id="2477" r:id="rId14"/>
    <p:sldId id="2475" r:id="rId15"/>
    <p:sldId id="2480" r:id="rId16"/>
    <p:sldId id="2479" r:id="rId17"/>
    <p:sldId id="2471" r:id="rId18"/>
    <p:sldId id="2472" r:id="rId19"/>
    <p:sldId id="2473" r:id="rId20"/>
    <p:sldId id="2474" r:id="rId21"/>
    <p:sldId id="2478" r:id="rId22"/>
    <p:sldId id="2476" r:id="rId23"/>
    <p:sldId id="2457" r:id="rId24"/>
    <p:sldId id="2469" r:id="rId25"/>
    <p:sldId id="2470" r:id="rId26"/>
    <p:sldId id="2481" r:id="rId27"/>
    <p:sldId id="2482" r:id="rId28"/>
    <p:sldId id="2484" r:id="rId29"/>
    <p:sldId id="2453" r:id="rId30"/>
    <p:sldId id="24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75" autoAdjust="0"/>
    <p:restoredTop sz="95728" autoAdjust="0"/>
  </p:normalViewPr>
  <p:slideViewPr>
    <p:cSldViewPr snapToGrid="0">
      <p:cViewPr varScale="1">
        <p:scale>
          <a:sx n="103" d="100"/>
          <a:sy n="103" d="100"/>
        </p:scale>
        <p:origin x="192" y="29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9/21/23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cciano.commons.gc.cuny.edu/2021/07/01/using-a-i-to-find-bias-in-a-i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/>
          <a:stretch/>
        </p:blipFill>
        <p:spPr>
          <a:xfrm>
            <a:off x="0" y="-67962"/>
            <a:ext cx="12192000" cy="6993924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1962821"/>
            <a:ext cx="11490325" cy="823913"/>
          </a:xfrm>
        </p:spPr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1481" y="4918383"/>
            <a:ext cx="7154562" cy="72529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Team 3:</a:t>
            </a:r>
          </a:p>
          <a:p>
            <a:pPr>
              <a:lnSpc>
                <a:spcPct val="100000"/>
              </a:lnSpc>
            </a:pPr>
            <a:r>
              <a:rPr lang="en-US" dirty="0"/>
              <a:t>Ashwini Kumar, Ismat Sifat Yousuf &amp; Md. Imran Hossain showrov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8E8ED-6511-C074-28E6-C1FCE54D09EF}"/>
              </a:ext>
            </a:extLst>
          </p:cNvPr>
          <p:cNvSpPr txBox="1"/>
          <p:nvPr/>
        </p:nvSpPr>
        <p:spPr>
          <a:xfrm>
            <a:off x="755457" y="1214322"/>
            <a:ext cx="11085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AI 6002 –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1044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756" y="208592"/>
            <a:ext cx="9234488" cy="900785"/>
          </a:xfrm>
        </p:spPr>
        <p:txBody>
          <a:bodyPr>
            <a:noAutofit/>
          </a:bodyPr>
          <a:lstStyle/>
          <a:p>
            <a:r>
              <a:rPr lang="en-US" sz="4800" dirty="0"/>
              <a:t>ENTIRE NETWORK OVERVIEW</a:t>
            </a:r>
          </a:p>
        </p:txBody>
      </p:sp>
      <p:pic>
        <p:nvPicPr>
          <p:cNvPr id="10" name="Picture 9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7BB9849-BF3A-B1B3-D99B-9ECB167EC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5" b="5737"/>
          <a:stretch/>
        </p:blipFill>
        <p:spPr>
          <a:xfrm>
            <a:off x="59433" y="2651585"/>
            <a:ext cx="1804206" cy="1831915"/>
          </a:xfrm>
          <a:prstGeom prst="rect">
            <a:avLst/>
          </a:prstGeom>
        </p:spPr>
      </p:pic>
      <p:pic>
        <p:nvPicPr>
          <p:cNvPr id="12" name="Picture 11" descr="A close-up of a person's face&#10;&#10;Description automatically generated">
            <a:extLst>
              <a:ext uri="{FF2B5EF4-FFF2-40B4-BE49-F238E27FC236}">
                <a16:creationId xmlns:a16="http://schemas.microsoft.com/office/drawing/2014/main" id="{A8B9C768-4D1D-9FD6-E1C2-A961B1719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61" b="-959"/>
          <a:stretch/>
        </p:blipFill>
        <p:spPr>
          <a:xfrm>
            <a:off x="9369620" y="1179173"/>
            <a:ext cx="1150168" cy="1253203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666E01D8-4D47-0C1E-AC62-93E2B0F760AF}"/>
              </a:ext>
            </a:extLst>
          </p:cNvPr>
          <p:cNvSpPr/>
          <p:nvPr/>
        </p:nvSpPr>
        <p:spPr>
          <a:xfrm>
            <a:off x="1888710" y="3457338"/>
            <a:ext cx="85403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F050075-1CA5-0544-9F17-9663D69A2A30}"/>
              </a:ext>
            </a:extLst>
          </p:cNvPr>
          <p:cNvSpPr/>
          <p:nvPr/>
        </p:nvSpPr>
        <p:spPr>
          <a:xfrm>
            <a:off x="7564955" y="3462622"/>
            <a:ext cx="79119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8395B8-315C-1014-E793-60677E9B676B}"/>
              </a:ext>
            </a:extLst>
          </p:cNvPr>
          <p:cNvSpPr/>
          <p:nvPr/>
        </p:nvSpPr>
        <p:spPr>
          <a:xfrm>
            <a:off x="2783849" y="2641095"/>
            <a:ext cx="1584101" cy="1199865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543C04-03C0-C398-F797-BEF7C11676D7}"/>
              </a:ext>
            </a:extLst>
          </p:cNvPr>
          <p:cNvSpPr/>
          <p:nvPr/>
        </p:nvSpPr>
        <p:spPr>
          <a:xfrm>
            <a:off x="2919061" y="2804353"/>
            <a:ext cx="1584101" cy="1199865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D57FC-1EE6-B6E6-8B86-F50943CFC3C4}"/>
              </a:ext>
            </a:extLst>
          </p:cNvPr>
          <p:cNvSpPr/>
          <p:nvPr/>
        </p:nvSpPr>
        <p:spPr>
          <a:xfrm>
            <a:off x="3095378" y="2967611"/>
            <a:ext cx="1584101" cy="1199865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02CBB6-B7CC-56B7-7CD3-008C8616657C}"/>
              </a:ext>
            </a:extLst>
          </p:cNvPr>
          <p:cNvSpPr/>
          <p:nvPr/>
        </p:nvSpPr>
        <p:spPr>
          <a:xfrm>
            <a:off x="3235480" y="3159990"/>
            <a:ext cx="1584101" cy="1199865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4C8B0-1112-57E3-87AF-4C537486A009}"/>
              </a:ext>
            </a:extLst>
          </p:cNvPr>
          <p:cNvSpPr txBox="1"/>
          <p:nvPr/>
        </p:nvSpPr>
        <p:spPr>
          <a:xfrm>
            <a:off x="3131593" y="3567543"/>
            <a:ext cx="1822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KERNEL/FEATURE </a:t>
            </a:r>
          </a:p>
          <a:p>
            <a:r>
              <a:rPr lang="en-US" dirty="0"/>
              <a:t>DETECTORS</a:t>
            </a:r>
          </a:p>
        </p:txBody>
      </p:sp>
      <p:sp useBgFill="1">
        <p:nvSpPr>
          <p:cNvPr id="17" name="TextBox 16">
            <a:extLst>
              <a:ext uri="{FF2B5EF4-FFF2-40B4-BE49-F238E27FC236}">
                <a16:creationId xmlns:a16="http://schemas.microsoft.com/office/drawing/2014/main" id="{4F7DDAB4-4852-BFF2-CA28-E4810CA5E219}"/>
              </a:ext>
            </a:extLst>
          </p:cNvPr>
          <p:cNvSpPr txBox="1"/>
          <p:nvPr/>
        </p:nvSpPr>
        <p:spPr>
          <a:xfrm>
            <a:off x="3020100" y="4434695"/>
            <a:ext cx="159973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/>
              <a:t>CONVOLUTION</a:t>
            </a:r>
          </a:p>
          <a:p>
            <a:r>
              <a:rPr lang="en-US" dirty="0"/>
              <a:t>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22F118-0826-826E-53E5-635C4118422A}"/>
              </a:ext>
            </a:extLst>
          </p:cNvPr>
          <p:cNvSpPr/>
          <p:nvPr/>
        </p:nvSpPr>
        <p:spPr>
          <a:xfrm>
            <a:off x="5370631" y="2641094"/>
            <a:ext cx="1584101" cy="1199865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042D81-E2E6-5164-2CA0-BDCB04DE7BE6}"/>
              </a:ext>
            </a:extLst>
          </p:cNvPr>
          <p:cNvSpPr/>
          <p:nvPr/>
        </p:nvSpPr>
        <p:spPr>
          <a:xfrm>
            <a:off x="5510918" y="2764621"/>
            <a:ext cx="1584101" cy="1199865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D3B8A2-27C5-7BDF-1629-AC667536A1A3}"/>
              </a:ext>
            </a:extLst>
          </p:cNvPr>
          <p:cNvSpPr/>
          <p:nvPr/>
        </p:nvSpPr>
        <p:spPr>
          <a:xfrm>
            <a:off x="5686963" y="2967611"/>
            <a:ext cx="1584101" cy="1199865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F1909A-8514-C5B3-72F3-B7C2C46DF541}"/>
              </a:ext>
            </a:extLst>
          </p:cNvPr>
          <p:cNvSpPr/>
          <p:nvPr/>
        </p:nvSpPr>
        <p:spPr>
          <a:xfrm>
            <a:off x="5863008" y="3139299"/>
            <a:ext cx="1584101" cy="1199865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9CEF8F-0E1A-4BEB-B88D-00BC55E2BE6C}"/>
              </a:ext>
            </a:extLst>
          </p:cNvPr>
          <p:cNvSpPr txBox="1"/>
          <p:nvPr/>
        </p:nvSpPr>
        <p:spPr>
          <a:xfrm>
            <a:off x="5984451" y="3521157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POOLING</a:t>
            </a:r>
          </a:p>
          <a:p>
            <a:r>
              <a:rPr lang="en-US" dirty="0"/>
              <a:t>FILTERS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16F626A-AD04-D879-BA30-1EC4C86DBE95}"/>
              </a:ext>
            </a:extLst>
          </p:cNvPr>
          <p:cNvSpPr/>
          <p:nvPr/>
        </p:nvSpPr>
        <p:spPr>
          <a:xfrm>
            <a:off x="4915266" y="3454080"/>
            <a:ext cx="47035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group of circles on a black background&#10;&#10;Description automatically generated">
            <a:extLst>
              <a:ext uri="{FF2B5EF4-FFF2-40B4-BE49-F238E27FC236}">
                <a16:creationId xmlns:a16="http://schemas.microsoft.com/office/drawing/2014/main" id="{B6E540A5-EC01-6EC2-7537-124993FF2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578" y="2502172"/>
            <a:ext cx="3098252" cy="276629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957A3E5-77D5-F719-7D81-D2701A9EDDEE}"/>
              </a:ext>
            </a:extLst>
          </p:cNvPr>
          <p:cNvSpPr txBox="1"/>
          <p:nvPr/>
        </p:nvSpPr>
        <p:spPr>
          <a:xfrm>
            <a:off x="5910360" y="4397856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POOLING </a:t>
            </a:r>
          </a:p>
          <a:p>
            <a:r>
              <a:rPr lang="en-US" dirty="0"/>
              <a:t>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58C9BD-AB33-4947-85A0-8046272C81F1}"/>
              </a:ext>
            </a:extLst>
          </p:cNvPr>
          <p:cNvSpPr txBox="1"/>
          <p:nvPr/>
        </p:nvSpPr>
        <p:spPr>
          <a:xfrm>
            <a:off x="1786601" y="3933060"/>
            <a:ext cx="114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CONVOLUTION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976076-2405-8B44-A49B-821492D28315}"/>
              </a:ext>
            </a:extLst>
          </p:cNvPr>
          <p:cNvSpPr txBox="1"/>
          <p:nvPr/>
        </p:nvSpPr>
        <p:spPr>
          <a:xfrm>
            <a:off x="7367045" y="3946238"/>
            <a:ext cx="114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FLATTENING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7A6991-E335-CC3B-C528-9180D9522211}"/>
              </a:ext>
            </a:extLst>
          </p:cNvPr>
          <p:cNvSpPr txBox="1"/>
          <p:nvPr/>
        </p:nvSpPr>
        <p:spPr>
          <a:xfrm>
            <a:off x="4755819" y="3939449"/>
            <a:ext cx="114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POOLING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6905A2-88E2-CB7F-03EA-10954B283788}"/>
              </a:ext>
            </a:extLst>
          </p:cNvPr>
          <p:cNvSpPr txBox="1"/>
          <p:nvPr/>
        </p:nvSpPr>
        <p:spPr>
          <a:xfrm>
            <a:off x="149603" y="4573194"/>
            <a:ext cx="153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5DC358-F414-C69D-7E38-7024F09E13A8}"/>
              </a:ext>
            </a:extLst>
          </p:cNvPr>
          <p:cNvSpPr txBox="1"/>
          <p:nvPr/>
        </p:nvSpPr>
        <p:spPr>
          <a:xfrm>
            <a:off x="8847786" y="5338264"/>
            <a:ext cx="1975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ARTIFICIAL </a:t>
            </a:r>
          </a:p>
          <a:p>
            <a:r>
              <a:rPr lang="en-US" dirty="0"/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1936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9068" r="9068"/>
          <a:stretch/>
        </p:blipFill>
        <p:spPr>
          <a:xfrm>
            <a:off x="0" y="0"/>
            <a:ext cx="12192000" cy="698952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765" y="1222756"/>
            <a:ext cx="2083594" cy="453919"/>
          </a:xfrm>
        </p:spPr>
        <p:txBody>
          <a:bodyPr>
            <a:noAutofit/>
          </a:bodyPr>
          <a:lstStyle/>
          <a:p>
            <a:r>
              <a:rPr lang="en-US" sz="2400" dirty="0"/>
              <a:t>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801570"/>
            <a:ext cx="9234488" cy="109786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Convolution is a mathematical operation that involves applying a filter or kernel to an input image to extract features.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86B3854-E880-B699-B813-68D501D18754}"/>
              </a:ext>
            </a:extLst>
          </p:cNvPr>
          <p:cNvSpPr txBox="1">
            <a:spLocks/>
          </p:cNvSpPr>
          <p:nvPr/>
        </p:nvSpPr>
        <p:spPr>
          <a:xfrm>
            <a:off x="3812146" y="170582"/>
            <a:ext cx="4636396" cy="90078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/>
              <a:t>CONVOLUTION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213AAB3-44C9-652D-7648-87C466FB5F57}"/>
              </a:ext>
            </a:extLst>
          </p:cNvPr>
          <p:cNvSpPr txBox="1">
            <a:spLocks/>
          </p:cNvSpPr>
          <p:nvPr/>
        </p:nvSpPr>
        <p:spPr>
          <a:xfrm>
            <a:off x="1513100" y="3685693"/>
            <a:ext cx="9234488" cy="175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Convolution is used to detect patterns and features in the input data. In image processing, it helps identify edges, textures, and other important characteristics that are crucial for object recognition.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287BC4D-367A-5734-1F39-EB7E8C7C7855}"/>
              </a:ext>
            </a:extLst>
          </p:cNvPr>
          <p:cNvSpPr txBox="1">
            <a:spLocks/>
          </p:cNvSpPr>
          <p:nvPr/>
        </p:nvSpPr>
        <p:spPr>
          <a:xfrm>
            <a:off x="1599765" y="3065603"/>
            <a:ext cx="2083594" cy="4539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/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467374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9068" r="9068"/>
          <a:stretch/>
        </p:blipFill>
        <p:spPr>
          <a:xfrm>
            <a:off x="0" y="0"/>
            <a:ext cx="12192000" cy="698952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765" y="1222756"/>
            <a:ext cx="2083594" cy="453919"/>
          </a:xfrm>
        </p:spPr>
        <p:txBody>
          <a:bodyPr>
            <a:noAutofit/>
          </a:bodyPr>
          <a:lstStyle/>
          <a:p>
            <a:r>
              <a:rPr lang="en-US" sz="2400" dirty="0"/>
              <a:t>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801570"/>
            <a:ext cx="9234488" cy="109786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Pooling is a downsampling operation that reduces the spatial dimensions (width and height) of the feature maps while retaining their important information.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86B3854-E880-B699-B813-68D501D18754}"/>
              </a:ext>
            </a:extLst>
          </p:cNvPr>
          <p:cNvSpPr txBox="1">
            <a:spLocks/>
          </p:cNvSpPr>
          <p:nvPr/>
        </p:nvSpPr>
        <p:spPr>
          <a:xfrm>
            <a:off x="3812146" y="170582"/>
            <a:ext cx="4636396" cy="90078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/>
              <a:t>POOLING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213AAB3-44C9-652D-7648-87C466FB5F57}"/>
              </a:ext>
            </a:extLst>
          </p:cNvPr>
          <p:cNvSpPr txBox="1">
            <a:spLocks/>
          </p:cNvSpPr>
          <p:nvPr/>
        </p:nvSpPr>
        <p:spPr>
          <a:xfrm>
            <a:off x="1513100" y="3685693"/>
            <a:ext cx="9234488" cy="175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Pooling helps reduce the computational complexity of the network and makes the model more robust to variations in scale and position. It also helps in reducing overfitting.</a:t>
            </a:r>
            <a:endParaRPr lang="en-US" sz="180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287BC4D-367A-5734-1F39-EB7E8C7C7855}"/>
              </a:ext>
            </a:extLst>
          </p:cNvPr>
          <p:cNvSpPr txBox="1">
            <a:spLocks/>
          </p:cNvSpPr>
          <p:nvPr/>
        </p:nvSpPr>
        <p:spPr>
          <a:xfrm>
            <a:off x="1599765" y="3065603"/>
            <a:ext cx="2083594" cy="4539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/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398456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9068" r="9068"/>
          <a:stretch/>
        </p:blipFill>
        <p:spPr>
          <a:xfrm>
            <a:off x="0" y="0"/>
            <a:ext cx="12192000" cy="698952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765" y="1222756"/>
            <a:ext cx="2083594" cy="453919"/>
          </a:xfrm>
        </p:spPr>
        <p:txBody>
          <a:bodyPr>
            <a:noAutofit/>
          </a:bodyPr>
          <a:lstStyle/>
          <a:p>
            <a:r>
              <a:rPr lang="en-US" sz="2400" dirty="0"/>
              <a:t>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801569"/>
            <a:ext cx="9234488" cy="131511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Flattening is the process of converting the multi-dimensional feature maps produced by convolutional and pooling layers into a one-dimensional vector. This is typically done before feeding the data into fully connected layers (dense layers) in the neural network.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86B3854-E880-B699-B813-68D501D18754}"/>
              </a:ext>
            </a:extLst>
          </p:cNvPr>
          <p:cNvSpPr txBox="1">
            <a:spLocks/>
          </p:cNvSpPr>
          <p:nvPr/>
        </p:nvSpPr>
        <p:spPr>
          <a:xfrm>
            <a:off x="3812146" y="170582"/>
            <a:ext cx="4636396" cy="90078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/>
              <a:t>FLATTENING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213AAB3-44C9-652D-7648-87C466FB5F57}"/>
              </a:ext>
            </a:extLst>
          </p:cNvPr>
          <p:cNvSpPr txBox="1">
            <a:spLocks/>
          </p:cNvSpPr>
          <p:nvPr/>
        </p:nvSpPr>
        <p:spPr>
          <a:xfrm>
            <a:off x="1513100" y="3878067"/>
            <a:ext cx="9234488" cy="175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Flattening is necessary to transition from the feature extraction part of the network (convolutional and pooling layers) to the classification part (fully connected layers). It reshapes the data into a format that can be processed by traditional feedforward neural network layers.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287BC4D-367A-5734-1F39-EB7E8C7C7855}"/>
              </a:ext>
            </a:extLst>
          </p:cNvPr>
          <p:cNvSpPr txBox="1">
            <a:spLocks/>
          </p:cNvSpPr>
          <p:nvPr/>
        </p:nvSpPr>
        <p:spPr>
          <a:xfrm>
            <a:off x="1599765" y="3402675"/>
            <a:ext cx="2083594" cy="45391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400" dirty="0"/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10281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24714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917" y="350084"/>
            <a:ext cx="9234488" cy="900785"/>
          </a:xfrm>
        </p:spPr>
        <p:txBody>
          <a:bodyPr>
            <a:noAutofit/>
          </a:bodyPr>
          <a:lstStyle/>
          <a:p>
            <a:r>
              <a:rPr lang="en-US" sz="4800" dirty="0"/>
              <a:t>Key facial points detection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3956" y="4500282"/>
            <a:ext cx="9234488" cy="21336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The Dataset Consists Of the X And Y Coordinates Of 15 Facial Key Points.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Input Images Are 96 X 96 Pixels.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Images Consist Of Only One Colour Channel (Grayscale Images) </a:t>
            </a:r>
          </a:p>
          <a:p>
            <a:pPr algn="just"/>
            <a:endParaRPr lang="en-US" sz="2800" dirty="0"/>
          </a:p>
        </p:txBody>
      </p:sp>
      <p:pic>
        <p:nvPicPr>
          <p:cNvPr id="10" name="Picture 9" descr="A close-up of a person's face&#10;&#10;Description automatically generated">
            <a:extLst>
              <a:ext uri="{FF2B5EF4-FFF2-40B4-BE49-F238E27FC236}">
                <a16:creationId xmlns:a16="http://schemas.microsoft.com/office/drawing/2014/main" id="{F7BB9849-BF3A-B1B3-D99B-9ECB167EC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5" b="5737"/>
          <a:stretch/>
        </p:blipFill>
        <p:spPr>
          <a:xfrm>
            <a:off x="1454151" y="1398494"/>
            <a:ext cx="2578100" cy="2617694"/>
          </a:xfrm>
          <a:prstGeom prst="rect">
            <a:avLst/>
          </a:prstGeom>
        </p:spPr>
      </p:pic>
      <p:pic>
        <p:nvPicPr>
          <p:cNvPr id="12" name="Picture 11" descr="A close-up of a person's face&#10;&#10;Description automatically generated">
            <a:extLst>
              <a:ext uri="{FF2B5EF4-FFF2-40B4-BE49-F238E27FC236}">
                <a16:creationId xmlns:a16="http://schemas.microsoft.com/office/drawing/2014/main" id="{A8B9C768-4D1D-9FD6-E1C2-A961B1719E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61" b="-959"/>
          <a:stretch/>
        </p:blipFill>
        <p:spPr>
          <a:xfrm>
            <a:off x="8206065" y="1350571"/>
            <a:ext cx="2578099" cy="2809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D6A136-BECF-EC38-AAC9-E3CFCF025BE1}"/>
              </a:ext>
            </a:extLst>
          </p:cNvPr>
          <p:cNvSpPr txBox="1"/>
          <p:nvPr/>
        </p:nvSpPr>
        <p:spPr>
          <a:xfrm>
            <a:off x="5262054" y="2293432"/>
            <a:ext cx="1667892" cy="923330"/>
          </a:xfrm>
          <a:prstGeom prst="rect">
            <a:avLst/>
          </a:prstGeom>
          <a:gradFill flip="none" rotWithShape="0"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Trained Key</a:t>
            </a:r>
          </a:p>
          <a:p>
            <a:r>
              <a:rPr lang="en-US" dirty="0"/>
              <a:t>Facial Points</a:t>
            </a:r>
          </a:p>
          <a:p>
            <a:r>
              <a:rPr lang="en-US" dirty="0"/>
              <a:t>Detector Model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66E01D8-4D47-0C1E-AC62-93E2B0F760AF}"/>
              </a:ext>
            </a:extLst>
          </p:cNvPr>
          <p:cNvSpPr/>
          <p:nvPr/>
        </p:nvSpPr>
        <p:spPr>
          <a:xfrm>
            <a:off x="4148564" y="25426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F050075-1CA5-0544-9F17-9663D69A2A30}"/>
              </a:ext>
            </a:extLst>
          </p:cNvPr>
          <p:cNvSpPr/>
          <p:nvPr/>
        </p:nvSpPr>
        <p:spPr>
          <a:xfrm>
            <a:off x="7078801" y="25426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4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24714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19" y="247135"/>
            <a:ext cx="10330249" cy="1198606"/>
          </a:xfrm>
        </p:spPr>
        <p:txBody>
          <a:bodyPr>
            <a:noAutofit/>
          </a:bodyPr>
          <a:lstStyle/>
          <a:p>
            <a:r>
              <a:rPr lang="en-US" sz="4800" dirty="0"/>
              <a:t>Facial Expression/Emotion Detection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854409"/>
            <a:ext cx="9234488" cy="3089189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The second model will classify people’s emotion.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Data contains images that belong to 5 categories:</a:t>
            </a:r>
          </a:p>
          <a:p>
            <a:pPr algn="just">
              <a:lnSpc>
                <a:spcPct val="100000"/>
              </a:lnSpc>
            </a:pPr>
            <a:r>
              <a:rPr lang="en-US" sz="1800" dirty="0"/>
              <a:t> 0 = Angry</a:t>
            </a:r>
          </a:p>
          <a:p>
            <a:pPr algn="just">
              <a:lnSpc>
                <a:spcPct val="100000"/>
              </a:lnSpc>
            </a:pPr>
            <a:r>
              <a:rPr lang="en-US" sz="1800" dirty="0"/>
              <a:t>1= Disgust</a:t>
            </a:r>
          </a:p>
          <a:p>
            <a:pPr algn="just">
              <a:lnSpc>
                <a:spcPct val="100000"/>
              </a:lnSpc>
            </a:pPr>
            <a:r>
              <a:rPr lang="en-US" sz="1800" dirty="0"/>
              <a:t> 2 = Sad</a:t>
            </a:r>
          </a:p>
          <a:p>
            <a:pPr algn="just">
              <a:lnSpc>
                <a:spcPct val="100000"/>
              </a:lnSpc>
            </a:pPr>
            <a:r>
              <a:rPr lang="en-US" sz="1800" dirty="0"/>
              <a:t>3= Happy </a:t>
            </a:r>
          </a:p>
          <a:p>
            <a:pPr algn="just">
              <a:lnSpc>
                <a:spcPct val="100000"/>
              </a:lnSpc>
            </a:pPr>
            <a:r>
              <a:rPr lang="en-US" sz="1800" dirty="0"/>
              <a:t> 4 = Surprised</a:t>
            </a:r>
          </a:p>
          <a:p>
            <a:pPr algn="just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0218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9226" r="9226"/>
          <a:stretch/>
        </p:blipFill>
        <p:spPr>
          <a:xfrm>
            <a:off x="0" y="1"/>
            <a:ext cx="12192000" cy="6858000"/>
          </a:xfrm>
        </p:spPr>
      </p:pic>
      <p:pic>
        <p:nvPicPr>
          <p:cNvPr id="4" name="Picture 3" descr="A close-up of a person's face&#10;&#10;Description automatically generated">
            <a:extLst>
              <a:ext uri="{FF2B5EF4-FFF2-40B4-BE49-F238E27FC236}">
                <a16:creationId xmlns:a16="http://schemas.microsoft.com/office/drawing/2014/main" id="{A794A1B8-A07F-3364-1E1C-C55AEA8F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08" y="627520"/>
            <a:ext cx="2362200" cy="2374900"/>
          </a:xfrm>
          <a:prstGeom prst="rect">
            <a:avLst/>
          </a:prstGeom>
        </p:spPr>
      </p:pic>
      <p:pic>
        <p:nvPicPr>
          <p:cNvPr id="7" name="Picture 6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3893618-5704-3BCA-7164-0B3D73710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350" y="3865193"/>
            <a:ext cx="2311400" cy="2324100"/>
          </a:xfrm>
          <a:prstGeom prst="rect">
            <a:avLst/>
          </a:prstGeom>
        </p:spPr>
      </p:pic>
      <p:pic>
        <p:nvPicPr>
          <p:cNvPr id="10" name="Picture 9" descr="A close-up of a person's face&#10;&#10;Description automatically generated">
            <a:extLst>
              <a:ext uri="{FF2B5EF4-FFF2-40B4-BE49-F238E27FC236}">
                <a16:creationId xmlns:a16="http://schemas.microsoft.com/office/drawing/2014/main" id="{827DAC93-FD0E-878E-3D3B-29E5B6BA1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650" y="627520"/>
            <a:ext cx="2298700" cy="2324100"/>
          </a:xfrm>
          <a:prstGeom prst="rect">
            <a:avLst/>
          </a:prstGeom>
        </p:spPr>
      </p:pic>
      <p:pic>
        <p:nvPicPr>
          <p:cNvPr id="16" name="Picture 15" descr="A close-up of a person's face&#10;&#10;Description automatically generated">
            <a:extLst>
              <a:ext uri="{FF2B5EF4-FFF2-40B4-BE49-F238E27FC236}">
                <a16:creationId xmlns:a16="http://schemas.microsoft.com/office/drawing/2014/main" id="{B4EFBF41-8C27-2889-5561-33BE380F9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625" y="706808"/>
            <a:ext cx="2324100" cy="2286000"/>
          </a:xfrm>
          <a:prstGeom prst="rect">
            <a:avLst/>
          </a:prstGeom>
        </p:spPr>
      </p:pic>
      <p:pic>
        <p:nvPicPr>
          <p:cNvPr id="18" name="Picture 17" descr="A close-up of a person's face&#10;&#10;Description automatically generated">
            <a:extLst>
              <a:ext uri="{FF2B5EF4-FFF2-40B4-BE49-F238E27FC236}">
                <a16:creationId xmlns:a16="http://schemas.microsoft.com/office/drawing/2014/main" id="{91DB441E-FA6B-5244-8979-63BC8F402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1469" y="3841098"/>
            <a:ext cx="2374900" cy="2336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71633A-A096-7F63-8510-044DF9495516}"/>
              </a:ext>
            </a:extLst>
          </p:cNvPr>
          <p:cNvSpPr txBox="1"/>
          <p:nvPr/>
        </p:nvSpPr>
        <p:spPr>
          <a:xfrm>
            <a:off x="1482381" y="3059668"/>
            <a:ext cx="1621653" cy="369332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0 - Angry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4AB7AE-31C8-0320-E2E5-B103843C50CF}"/>
              </a:ext>
            </a:extLst>
          </p:cNvPr>
          <p:cNvSpPr txBox="1"/>
          <p:nvPr/>
        </p:nvSpPr>
        <p:spPr>
          <a:xfrm>
            <a:off x="5285173" y="3035862"/>
            <a:ext cx="1621653" cy="369332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1 - Disgust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C67AD-EA57-B2FE-78F6-B80B46C7FB69}"/>
              </a:ext>
            </a:extLst>
          </p:cNvPr>
          <p:cNvSpPr txBox="1"/>
          <p:nvPr/>
        </p:nvSpPr>
        <p:spPr>
          <a:xfrm>
            <a:off x="3308092" y="6177898"/>
            <a:ext cx="1621653" cy="369332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3 - Happy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7CD042-2FFD-808F-7717-7A950766ACC9}"/>
              </a:ext>
            </a:extLst>
          </p:cNvPr>
          <p:cNvSpPr txBox="1"/>
          <p:nvPr/>
        </p:nvSpPr>
        <p:spPr>
          <a:xfrm>
            <a:off x="8759481" y="3002420"/>
            <a:ext cx="1621653" cy="369332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2 - Sad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197FA-DA3C-5437-A86B-1F62CB4021D9}"/>
              </a:ext>
            </a:extLst>
          </p:cNvPr>
          <p:cNvSpPr txBox="1"/>
          <p:nvPr/>
        </p:nvSpPr>
        <p:spPr>
          <a:xfrm>
            <a:off x="7590223" y="6233603"/>
            <a:ext cx="1621653" cy="369332"/>
          </a:xfrm>
          <a:prstGeom prst="rect">
            <a:avLst/>
          </a:prstGeom>
          <a:gradFill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4 - Surprised</a:t>
            </a:r>
          </a:p>
        </p:txBody>
      </p:sp>
    </p:spTree>
    <p:extLst>
      <p:ext uri="{BB962C8B-B14F-4D97-AF65-F5344CB8AC3E}">
        <p14:creationId xmlns:p14="http://schemas.microsoft.com/office/powerpoint/2010/main" val="281604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1793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625" y="207463"/>
            <a:ext cx="9234488" cy="1131682"/>
          </a:xfrm>
        </p:spPr>
        <p:txBody>
          <a:bodyPr>
            <a:noAutofit/>
          </a:bodyPr>
          <a:lstStyle/>
          <a:p>
            <a:r>
              <a:rPr lang="en-US" sz="4800" dirty="0"/>
              <a:t>Facial Expression/Emotion Detection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3956" y="4500282"/>
            <a:ext cx="9234488" cy="2133600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The Second Model Takes The Input Image And Using The Trained Key Detector Model Tries To Classify The Image Into One Of The Five Target Classes.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BB9849-BF3A-B1B3-D99B-9ECB167EC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2" t="5589" r="1989" b="4019"/>
          <a:stretch/>
        </p:blipFill>
        <p:spPr>
          <a:xfrm>
            <a:off x="1567625" y="1415064"/>
            <a:ext cx="2413334" cy="26008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D6A136-BECF-EC38-AAC9-E3CFCF025BE1}"/>
              </a:ext>
            </a:extLst>
          </p:cNvPr>
          <p:cNvSpPr txBox="1"/>
          <p:nvPr/>
        </p:nvSpPr>
        <p:spPr>
          <a:xfrm>
            <a:off x="5262054" y="2293432"/>
            <a:ext cx="1667892" cy="923330"/>
          </a:xfrm>
          <a:prstGeom prst="rect">
            <a:avLst/>
          </a:prstGeom>
          <a:gradFill flip="none" rotWithShape="0">
            <a:gsLst>
              <a:gs pos="1000">
                <a:schemeClr val="accent5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Trained Key</a:t>
            </a:r>
          </a:p>
          <a:p>
            <a:r>
              <a:rPr lang="en-US" dirty="0"/>
              <a:t>Facial Points</a:t>
            </a:r>
          </a:p>
          <a:p>
            <a:r>
              <a:rPr lang="en-US" dirty="0"/>
              <a:t>Detector Model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66E01D8-4D47-0C1E-AC62-93E2B0F760AF}"/>
              </a:ext>
            </a:extLst>
          </p:cNvPr>
          <p:cNvSpPr/>
          <p:nvPr/>
        </p:nvSpPr>
        <p:spPr>
          <a:xfrm>
            <a:off x="4148564" y="25426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F050075-1CA5-0544-9F17-9663D69A2A30}"/>
              </a:ext>
            </a:extLst>
          </p:cNvPr>
          <p:cNvSpPr/>
          <p:nvPr/>
        </p:nvSpPr>
        <p:spPr>
          <a:xfrm>
            <a:off x="7078801" y="25426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D483A30-89BD-5652-2BD0-00556BBE5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23918"/>
              </p:ext>
            </p:extLst>
          </p:nvPr>
        </p:nvGraphicFramePr>
        <p:xfrm>
          <a:off x="8168723" y="1665685"/>
          <a:ext cx="2906584" cy="219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06584">
                  <a:extLst>
                    <a:ext uri="{9D8B030D-6E8A-4147-A177-3AD203B41FA5}">
                      <a16:colId xmlns:a16="http://schemas.microsoft.com/office/drawing/2014/main" val="9200379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Target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6195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Angry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8758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Disgust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02127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07177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Happy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846242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Surprised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540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4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9068" r="9068"/>
          <a:stretch/>
        </p:blipFill>
        <p:spPr>
          <a:xfrm>
            <a:off x="0" y="0"/>
            <a:ext cx="12192000" cy="698952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897" y="197078"/>
            <a:ext cx="5572898" cy="900785"/>
          </a:xfrm>
        </p:spPr>
        <p:txBody>
          <a:bodyPr>
            <a:noAutofit/>
          </a:bodyPr>
          <a:lstStyle/>
          <a:p>
            <a:r>
              <a:rPr lang="en-US" sz="4800" dirty="0"/>
              <a:t>What is FastApi?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097863"/>
            <a:ext cx="9234488" cy="175717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FastAPI is a modern Python web framework that allows you to quickly create APIs with minimal code.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FastAPI uses Python-type hints to generate this documentation, making it easy to understand and use your API.</a:t>
            </a:r>
          </a:p>
          <a:p>
            <a:pPr algn="l"/>
            <a:endParaRPr lang="en-US" sz="18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686B3854-E880-B699-B813-68D501D18754}"/>
              </a:ext>
            </a:extLst>
          </p:cNvPr>
          <p:cNvSpPr txBox="1">
            <a:spLocks/>
          </p:cNvSpPr>
          <p:nvPr/>
        </p:nvSpPr>
        <p:spPr>
          <a:xfrm>
            <a:off x="3286897" y="3108354"/>
            <a:ext cx="5572898" cy="90078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/>
              <a:t>WHY FastApi?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213AAB3-44C9-652D-7648-87C466FB5F57}"/>
              </a:ext>
            </a:extLst>
          </p:cNvPr>
          <p:cNvSpPr txBox="1">
            <a:spLocks/>
          </p:cNvSpPr>
          <p:nvPr/>
        </p:nvSpPr>
        <p:spPr>
          <a:xfrm>
            <a:off x="1478756" y="4262453"/>
            <a:ext cx="9234488" cy="175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High Performance.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Ease of Development.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Easy Data Validation.</a:t>
            </a:r>
          </a:p>
          <a:p>
            <a:pPr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201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9068" r="9068"/>
          <a:stretch/>
        </p:blipFill>
        <p:spPr>
          <a:xfrm>
            <a:off x="0" y="0"/>
            <a:ext cx="12192000" cy="698952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374" y="197078"/>
            <a:ext cx="8637372" cy="900785"/>
          </a:xfrm>
        </p:spPr>
        <p:txBody>
          <a:bodyPr>
            <a:noAutofit/>
          </a:bodyPr>
          <a:lstStyle/>
          <a:p>
            <a:r>
              <a:rPr lang="en-US" sz="4800" dirty="0"/>
              <a:t>What is Kivy framework?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097863"/>
            <a:ext cx="9234488" cy="175717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Kivy is an open-source Python framework for developing multi-touch applications.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It offers a range of UI widgets and tools for building touch-based, visually appealing interfaces that can be deployed on various platforms.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213AAB3-44C9-652D-7648-87C466FB5F57}"/>
              </a:ext>
            </a:extLst>
          </p:cNvPr>
          <p:cNvSpPr txBox="1">
            <a:spLocks/>
          </p:cNvSpPr>
          <p:nvPr/>
        </p:nvSpPr>
        <p:spPr>
          <a:xfrm>
            <a:off x="1478756" y="4262453"/>
            <a:ext cx="9234488" cy="1757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Cross-Platform Compatibility.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Touch-Based Interactions.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Customized User Interfaces.</a:t>
            </a:r>
          </a:p>
          <a:p>
            <a:pPr algn="l"/>
            <a:endParaRPr lang="en-US" sz="180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0E50298F-3996-DD00-63B3-FB19B67284AA}"/>
              </a:ext>
            </a:extLst>
          </p:cNvPr>
          <p:cNvSpPr txBox="1">
            <a:spLocks/>
          </p:cNvSpPr>
          <p:nvPr/>
        </p:nvSpPr>
        <p:spPr>
          <a:xfrm>
            <a:off x="1779374" y="3111383"/>
            <a:ext cx="8637372" cy="900785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400" kern="1200" cap="all" spc="30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800" dirty="0"/>
              <a:t>Why Kivy framework?</a:t>
            </a:r>
          </a:p>
        </p:txBody>
      </p:sp>
    </p:spTree>
    <p:extLst>
      <p:ext uri="{BB962C8B-B14F-4D97-AF65-F5344CB8AC3E}">
        <p14:creationId xmlns:p14="http://schemas.microsoft.com/office/powerpoint/2010/main" val="220610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609" y="207879"/>
            <a:ext cx="4018722" cy="573989"/>
          </a:xfrm>
          <a:gradFill flip="none" rotWithShape="1">
            <a:gsLst>
              <a:gs pos="92000">
                <a:schemeClr val="accent5"/>
              </a:gs>
              <a:gs pos="77000">
                <a:srgbClr val="927794"/>
              </a:gs>
              <a:gs pos="9000">
                <a:schemeClr val="accent1">
                  <a:lumMod val="45000"/>
                  <a:lumOff val="55000"/>
                </a:schemeClr>
              </a:gs>
              <a:gs pos="66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11BDE68-0A80-4D82-92C3-76544DD8F0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grayscl/>
          </a:blip>
          <a:srcRect t="39225" b="16181"/>
          <a:stretch/>
        </p:blipFill>
        <p:spPr>
          <a:xfrm>
            <a:off x="4051300" y="424856"/>
            <a:ext cx="2997200" cy="1781979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40533F4-86F2-4B1E-96A3-2FA4F436D3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grayscl/>
          </a:blip>
          <a:srcRect t="22025" b="33383"/>
          <a:stretch/>
        </p:blipFill>
        <p:spPr>
          <a:xfrm>
            <a:off x="736600" y="424856"/>
            <a:ext cx="2997200" cy="1781979"/>
          </a:xfrm>
          <a:noFill/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8BC2A5A-7F05-4444-8281-26D53119418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alphaModFix/>
            <a:grayscl/>
          </a:blip>
          <a:srcRect t="14107" b="38599"/>
          <a:stretch/>
        </p:blipFill>
        <p:spPr>
          <a:xfrm>
            <a:off x="736600" y="2422525"/>
            <a:ext cx="2997200" cy="1889983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F3616EE-41A1-44FC-B25A-038F0C321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>
            <a:grayscl/>
          </a:blip>
          <a:srcRect l="11933" t="29587" r="34499" b="34289"/>
          <a:stretch/>
        </p:blipFill>
        <p:spPr>
          <a:xfrm>
            <a:off x="4051300" y="2411506"/>
            <a:ext cx="2997200" cy="1901002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2708FFA5-E81C-4FD0-970D-C71D36C8D36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>
            <a:grayscl/>
          </a:blip>
          <a:srcRect l="-1151" t="31861" r="1151" b="40675"/>
          <a:stretch/>
        </p:blipFill>
        <p:spPr>
          <a:xfrm>
            <a:off x="702090" y="4479925"/>
            <a:ext cx="2997200" cy="1781979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AFBBF42-7056-4477-896E-1E8073CB472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>
            <a:grayscl/>
          </a:blip>
          <a:srcRect t="39256" b="346"/>
          <a:stretch/>
        </p:blipFill>
        <p:spPr>
          <a:xfrm>
            <a:off x="4051300" y="4479925"/>
            <a:ext cx="2997200" cy="1781979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521" y="2855011"/>
            <a:ext cx="4018722" cy="57398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spc="300" dirty="0"/>
              <a:t>ISMAT SIFAT YOUSUF</a:t>
            </a:r>
          </a:p>
          <a:p>
            <a:pPr marL="0" indent="0">
              <a:buNone/>
            </a:pPr>
            <a:r>
              <a:rPr lang="en-US" sz="7200" spc="300" dirty="0"/>
              <a:t>#202291828</a:t>
            </a:r>
          </a:p>
          <a:p>
            <a:pPr marL="0" indent="0">
              <a:buNone/>
            </a:pPr>
            <a:endParaRPr lang="en-US" sz="1800" spc="300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A0DE41A5-A0FB-FE9E-1E4B-244435B669BD}"/>
              </a:ext>
            </a:extLst>
          </p:cNvPr>
          <p:cNvSpPr txBox="1">
            <a:spLocks/>
          </p:cNvSpPr>
          <p:nvPr/>
        </p:nvSpPr>
        <p:spPr>
          <a:xfrm>
            <a:off x="7752521" y="4898385"/>
            <a:ext cx="4018722" cy="57398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spc="300" dirty="0"/>
              <a:t>MD. IMRAN HOSSAIN SHOWROV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7200" spc="300" dirty="0"/>
              <a:t>#202285281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spc="300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9BBD1EF2-3A65-A137-2A45-6BB43D1584EC}"/>
              </a:ext>
            </a:extLst>
          </p:cNvPr>
          <p:cNvSpPr txBox="1">
            <a:spLocks/>
          </p:cNvSpPr>
          <p:nvPr/>
        </p:nvSpPr>
        <p:spPr>
          <a:xfrm>
            <a:off x="7752521" y="1028852"/>
            <a:ext cx="4018722" cy="57398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spc="300" dirty="0"/>
              <a:t>ASHWINI KUMAR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7200" spc="300" dirty="0"/>
              <a:t>#202286192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spc="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0AEC4F-A5EC-520D-B538-F35A59324A88}"/>
              </a:ext>
            </a:extLst>
          </p:cNvPr>
          <p:cNvSpPr txBox="1"/>
          <p:nvPr/>
        </p:nvSpPr>
        <p:spPr>
          <a:xfrm>
            <a:off x="11811001" y="64886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146EAA-FFEF-B9B4-18EA-C614145728CF}"/>
              </a:ext>
            </a:extLst>
          </p:cNvPr>
          <p:cNvSpPr txBox="1"/>
          <p:nvPr/>
        </p:nvSpPr>
        <p:spPr>
          <a:xfrm>
            <a:off x="7512424" y="6006353"/>
            <a:ext cx="3550023" cy="8516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txBody>
          <a:bodyPr/>
          <a:lstStyle/>
          <a:p>
            <a:r>
              <a:rPr lang="en-US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24714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151" y="685171"/>
            <a:ext cx="8577649" cy="900785"/>
          </a:xfrm>
        </p:spPr>
        <p:txBody>
          <a:bodyPr>
            <a:noAutofit/>
          </a:bodyPr>
          <a:lstStyle/>
          <a:p>
            <a:r>
              <a:rPr lang="en-US" sz="4800" dirty="0"/>
              <a:t>CHALLENGES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71126"/>
            <a:ext cx="9234488" cy="43397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Limited Annotated Data </a:t>
            </a:r>
            <a:r>
              <a:rPr lang="en-US" sz="1800" dirty="0"/>
              <a:t>: Annotated data is crucial for training and evaluation.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Complexity of Emotions</a:t>
            </a:r>
            <a:r>
              <a:rPr lang="en-US" sz="1800" dirty="0"/>
              <a:t>: Emotions are complex and nuanced, and recognizing them solely from facial expressions can be challenging.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Model Selection</a:t>
            </a:r>
            <a:r>
              <a:rPr lang="en-US" sz="1800" dirty="0"/>
              <a:t> : Choosing the right model architecture and hyperparameters for your specific task can be challenging and require experimentation.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User Interface Design</a:t>
            </a:r>
            <a:r>
              <a:rPr lang="en-US" sz="1800" dirty="0"/>
              <a:t>: Designing a user-friendly and intuitive interface, especially when using frameworks like Kivy, requires careful consideration of user experience.</a:t>
            </a:r>
          </a:p>
          <a:p>
            <a:pPr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143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42643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151" y="685171"/>
            <a:ext cx="8577649" cy="900785"/>
          </a:xfrm>
        </p:spPr>
        <p:txBody>
          <a:bodyPr>
            <a:noAutofit/>
          </a:bodyPr>
          <a:lstStyle/>
          <a:p>
            <a:r>
              <a:rPr lang="en-US" sz="4800" dirty="0"/>
              <a:t>Key learning outcomes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71126"/>
            <a:ext cx="9234488" cy="43397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Develop ANN models and train while leveraging the power of GPUs and TPUs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Build, train, test and deploy ResNets to perform image classification using real-world datasets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Perform image augmentation to improve the generalization capability of the model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Perform joint model predictions from both the key facial points model and facial expressions classification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Deploy both deep neural networks using TensorFlow serving to make predictions.</a:t>
            </a:r>
          </a:p>
          <a:p>
            <a:pPr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8656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24714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151" y="685171"/>
            <a:ext cx="8577649" cy="900785"/>
          </a:xfrm>
        </p:spPr>
        <p:txBody>
          <a:bodyPr>
            <a:noAutofit/>
          </a:bodyPr>
          <a:lstStyle/>
          <a:p>
            <a:r>
              <a:rPr lang="en-US" sz="4800" dirty="0"/>
              <a:t>Business use cases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71126"/>
            <a:ext cx="9234488" cy="43397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Sentiment Analysis of Social Media posts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To accurately measure the Customer Emotions when they are leaving a store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For online classes, emotion AI will be helpful to gauge student engagement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Optimizing product packaging and design based on the emotional responses from Different Visual Elements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To monitor driver emotions for safety. Alerting distracted/drowsy drivers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Analyze mental health conditions based on facial expressions and voice for signs of stress</a:t>
            </a:r>
          </a:p>
          <a:p>
            <a:pPr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4132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42643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738" y="685171"/>
            <a:ext cx="10006901" cy="900785"/>
          </a:xfrm>
        </p:spPr>
        <p:txBody>
          <a:bodyPr>
            <a:noAutofit/>
          </a:bodyPr>
          <a:lstStyle/>
          <a:p>
            <a:r>
              <a:rPr lang="en-US" sz="4800" dirty="0"/>
              <a:t>POTENTIAL FUTURE EXTENSIONS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71126"/>
            <a:ext cx="9234488" cy="433973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Multimodal Emotion Recognition</a:t>
            </a:r>
            <a:r>
              <a:rPr lang="en-US" sz="1800" dirty="0"/>
              <a:t>: Combine facial feature analysis with other modalities, such as voice sentiment analysis, to create a more comprehensive emotion recognition system.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Emotion-Driven Content Creation</a:t>
            </a:r>
            <a:r>
              <a:rPr lang="en-US" sz="1800" dirty="0"/>
              <a:t>: Develop systems that generate content (e.g., music playlists, movie recommendations, advertising) based on users' emotional states.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Emotion-Enhanced Gaming</a:t>
            </a:r>
            <a:r>
              <a:rPr lang="en-US" sz="1800" dirty="0"/>
              <a:t>: Create emotionally responsive video games that adapt gameplay based on the player's emotional state.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u="sng" dirty="0"/>
              <a:t>Security and Authentication</a:t>
            </a:r>
            <a:r>
              <a:rPr lang="en-US" sz="1800" dirty="0"/>
              <a:t>: Use emotion analysis as an additional layer of security for access control, potentially in combination with other biometric measures.</a:t>
            </a:r>
          </a:p>
          <a:p>
            <a:pPr algn="l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1901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42643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062" y="42643"/>
            <a:ext cx="10101953" cy="900785"/>
          </a:xfrm>
        </p:spPr>
        <p:txBody>
          <a:bodyPr>
            <a:noAutofit/>
          </a:bodyPr>
          <a:lstStyle/>
          <a:p>
            <a:r>
              <a:rPr lang="en-US" sz="4800" dirty="0"/>
              <a:t>Project timeline(tentative)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F572FFD-48EA-25CD-5C14-B6EDAD75F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806371"/>
              </p:ext>
            </p:extLst>
          </p:nvPr>
        </p:nvGraphicFramePr>
        <p:xfrm>
          <a:off x="1178062" y="1028714"/>
          <a:ext cx="10520879" cy="57142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8840">
                  <a:extLst>
                    <a:ext uri="{9D8B030D-6E8A-4147-A177-3AD203B41FA5}">
                      <a16:colId xmlns:a16="http://schemas.microsoft.com/office/drawing/2014/main" val="2902308214"/>
                    </a:ext>
                  </a:extLst>
                </a:gridCol>
                <a:gridCol w="7712039">
                  <a:extLst>
                    <a:ext uri="{9D8B030D-6E8A-4147-A177-3AD203B41FA5}">
                      <a16:colId xmlns:a16="http://schemas.microsoft.com/office/drawing/2014/main" val="4192487881"/>
                    </a:ext>
                  </a:extLst>
                </a:gridCol>
              </a:tblGrid>
              <a:tr h="3389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Planned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516345"/>
                  </a:ext>
                </a:extLst>
              </a:tr>
              <a:tr h="622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2 &amp; 3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Brainstorming – Project Ideas, Methods, Datasets, APIs and Frontend Frameworks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83156"/>
                  </a:ext>
                </a:extLst>
              </a:tr>
              <a:tr h="536647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4 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Finalizing Project Idea and Implementation Methods.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670604"/>
                  </a:ext>
                </a:extLst>
              </a:tr>
              <a:tr h="31069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5 &amp; 6 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Developing the model to detect key facial points/features.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488688"/>
                  </a:ext>
                </a:extLst>
              </a:tr>
              <a:tr h="536647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Progress Report 1 and develop an interactive cross-platform mobile application. 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345485"/>
                  </a:ext>
                </a:extLst>
              </a:tr>
              <a:tr h="536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8 &amp; 9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Developing the model to detect emotions from the given images.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39415"/>
                  </a:ext>
                </a:extLst>
              </a:tr>
              <a:tr h="536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10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Integrating the developed models on FastAPI.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074109"/>
                  </a:ext>
                </a:extLst>
              </a:tr>
              <a:tr h="536647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Deploying the FastAPI on the mobile application. 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016430"/>
                  </a:ext>
                </a:extLst>
              </a:tr>
              <a:tr h="536647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12</a:t>
                      </a:r>
                      <a:endParaRPr lang="en-US" sz="1600" dirty="0"/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Beta Testing &amp; Debugging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734157"/>
                  </a:ext>
                </a:extLst>
              </a:tr>
              <a:tr h="622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13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 Finalizing the complete product and fixing any issues IF found during Beta Testing.</a:t>
                      </a:r>
                      <a:endParaRPr lang="en-CA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565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Week 14 &amp; 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Project Progress 2 / Final Project Report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210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04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457865-6CE4-48F7-9DE8-065695261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725" y="2417615"/>
            <a:ext cx="11002961" cy="557784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8000"/>
                  <a:lumOff val="2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300B5C-7AD0-42EE-A289-DB61F249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300" dirty="0"/>
              <a:t>project</a:t>
            </a:r>
            <a:r>
              <a:rPr lang="en-US" sz="4800" dirty="0"/>
              <a:t> milestone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897641-C811-4117-B9B9-5EE41B5A3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460055"/>
              </p:ext>
            </p:extLst>
          </p:nvPr>
        </p:nvGraphicFramePr>
        <p:xfrm>
          <a:off x="681249" y="2400407"/>
          <a:ext cx="10827912" cy="28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26">
                  <a:extLst>
                    <a:ext uri="{9D8B030D-6E8A-4147-A177-3AD203B41FA5}">
                      <a16:colId xmlns:a16="http://schemas.microsoft.com/office/drawing/2014/main" val="71143974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789717619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6078397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76914425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537907298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920672763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1714869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247395267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231269635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587985154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3023193756"/>
                    </a:ext>
                  </a:extLst>
                </a:gridCol>
                <a:gridCol w="902326">
                  <a:extLst>
                    <a:ext uri="{9D8B030D-6E8A-4147-A177-3AD203B41FA5}">
                      <a16:colId xmlns:a16="http://schemas.microsoft.com/office/drawing/2014/main" val="1420336204"/>
                    </a:ext>
                  </a:extLst>
                </a:gridCol>
              </a:tblGrid>
              <a:tr h="58521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Milestone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Milestone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Milestone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Milestone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9144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1/4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2/4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3/4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pc="300" dirty="0">
                          <a:solidFill>
                            <a:schemeClr val="tx1"/>
                          </a:solidFill>
                        </a:rPr>
                        <a:t>4/4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spc="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61096"/>
                  </a:ext>
                </a:extLst>
              </a:tr>
              <a:tr h="1645920">
                <a:tc gridSpan="3">
                  <a:txBody>
                    <a:bodyPr/>
                    <a:lstStyle/>
                    <a:p>
                      <a:r>
                        <a:rPr lang="en-US" sz="1600" dirty="0"/>
                        <a:t>Detecting The Key Facial Features Of All The Images In The Dataset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600" dirty="0"/>
                        <a:t>Detecting The Emotions Like - Surprise, Happiness, Disgust, Anger And Sadness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Implementing The Developed Model On FastAPI And Creating A Cross-platform Mobile Application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cs typeface="Biome Light" panose="020B0303030204020804" pitchFamily="34" charset="0"/>
                        </a:rPr>
                        <a:t>Integrating The FastAPI Backend With The Mobile Application And Testing With Validation Data And Real Data From Users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206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68FB-51EF-473B-89E5-AB8206BF49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0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36801" r="36801"/>
          <a:stretch/>
        </p:blipFill>
        <p:spPr>
          <a:xfrm rot="16200000">
            <a:off x="2667675" y="-2632545"/>
            <a:ext cx="685665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5290" y="3098985"/>
            <a:ext cx="731520" cy="731520"/>
          </a:xfrm>
        </p:spPr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6401" y="3098985"/>
            <a:ext cx="731520" cy="73152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31649" y="3903126"/>
            <a:ext cx="3064668" cy="518795"/>
          </a:xfrm>
        </p:spPr>
        <p:txBody>
          <a:bodyPr/>
          <a:lstStyle/>
          <a:p>
            <a:r>
              <a:rPr lang="en-US" dirty="0"/>
              <a:t>ASHWINI KUMAR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43965" y="3890769"/>
            <a:ext cx="3064668" cy="518795"/>
          </a:xfrm>
        </p:spPr>
        <p:txBody>
          <a:bodyPr>
            <a:normAutofit/>
          </a:bodyPr>
          <a:lstStyle/>
          <a:p>
            <a:r>
              <a:rPr lang="en-US" dirty="0"/>
              <a:t>ashwinik@mun.ca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C90BB58-C7A2-AB4B-9E3B-735BFF78E324}"/>
              </a:ext>
            </a:extLst>
          </p:cNvPr>
          <p:cNvSpPr txBox="1">
            <a:spLocks/>
          </p:cNvSpPr>
          <p:nvPr/>
        </p:nvSpPr>
        <p:spPr>
          <a:xfrm>
            <a:off x="2268716" y="4512146"/>
            <a:ext cx="3064668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ISMAT SIFAT YOUSUF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FD0EE1A-F7A6-0376-E9A6-E85E2F8B2F83}"/>
              </a:ext>
            </a:extLst>
          </p:cNvPr>
          <p:cNvSpPr txBox="1">
            <a:spLocks/>
          </p:cNvSpPr>
          <p:nvPr/>
        </p:nvSpPr>
        <p:spPr>
          <a:xfrm>
            <a:off x="2268715" y="5121165"/>
            <a:ext cx="4218581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Md. IMRAN HOSSAIN SHOWROV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07F366C-EFE2-1A22-4A2C-16BAF1D0A842}"/>
              </a:ext>
            </a:extLst>
          </p:cNvPr>
          <p:cNvSpPr txBox="1">
            <a:spLocks/>
          </p:cNvSpPr>
          <p:nvPr/>
        </p:nvSpPr>
        <p:spPr>
          <a:xfrm>
            <a:off x="7043965" y="4499789"/>
            <a:ext cx="3064668" cy="518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isyousuf@mun.ca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1C20B6A-7600-F200-65AA-A33CDC48AB1B}"/>
              </a:ext>
            </a:extLst>
          </p:cNvPr>
          <p:cNvSpPr txBox="1">
            <a:spLocks/>
          </p:cNvSpPr>
          <p:nvPr/>
        </p:nvSpPr>
        <p:spPr>
          <a:xfrm>
            <a:off x="7043965" y="5121165"/>
            <a:ext cx="3064668" cy="518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mihshowrov@mun.ca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709" y="-75042"/>
            <a:ext cx="5897218" cy="884238"/>
          </a:xfrm>
        </p:spPr>
        <p:txBody>
          <a:bodyPr/>
          <a:lstStyle/>
          <a:p>
            <a:r>
              <a:rPr lang="en-US" sz="4800" dirty="0"/>
              <a:t>INTRODUCTION</a:t>
            </a:r>
          </a:p>
        </p:txBody>
      </p:sp>
      <p:pic>
        <p:nvPicPr>
          <p:cNvPr id="5" name="Picture Placeholder 4" descr="Two colleagues planning on board with sticky note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grayscl/>
            <a:alphaModFix/>
          </a:blip>
          <a:srcRect l="15678" t="1144" r="26079" b="-936"/>
          <a:stretch/>
        </p:blipFill>
        <p:spPr>
          <a:xfrm>
            <a:off x="-15371" y="12879"/>
            <a:ext cx="6048000" cy="6912000"/>
          </a:xfr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537" y="1409632"/>
            <a:ext cx="3338591" cy="464871"/>
          </a:xfrm>
        </p:spPr>
        <p:txBody>
          <a:bodyPr/>
          <a:lstStyle/>
          <a:p>
            <a:r>
              <a:rPr lang="en-US" dirty="0"/>
              <a:t>WHAT ARE WE BUILDING?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538" y="2011009"/>
            <a:ext cx="5679726" cy="1537605"/>
          </a:xfrm>
        </p:spPr>
        <p:txBody>
          <a:bodyPr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CA" sz="7200" b="0" i="0" u="none" strike="noStrike" dirty="0">
                <a:effectLst/>
              </a:rPr>
              <a:t>A Mobile Application </a:t>
            </a:r>
            <a:r>
              <a:rPr lang="en-CA" sz="7200" dirty="0"/>
              <a:t>For </a:t>
            </a:r>
            <a:r>
              <a:rPr lang="en-CA" sz="7200" b="0" i="0" u="none" strike="noStrike" dirty="0">
                <a:effectLst/>
              </a:rPr>
              <a:t>Emotion Analysis Using Facial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CA" sz="7200" b="0" i="0" u="none" strike="noStrike" dirty="0">
                <a:effectLst/>
              </a:rPr>
              <a:t>Recognizing Emotions: Happiness, Sadness, Anger, Disgust &amp; Surprise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0742AF2-3F3E-2A22-14E7-1256DA19E53F}"/>
              </a:ext>
            </a:extLst>
          </p:cNvPr>
          <p:cNvSpPr txBox="1">
            <a:spLocks/>
          </p:cNvSpPr>
          <p:nvPr/>
        </p:nvSpPr>
        <p:spPr>
          <a:xfrm>
            <a:off x="6225538" y="3698203"/>
            <a:ext cx="3338591" cy="46487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kern="1200" spc="300" baseline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WHY ARE WE BUILDING?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E0D2A-B378-0523-2F98-E22874882023}"/>
              </a:ext>
            </a:extLst>
          </p:cNvPr>
          <p:cNvSpPr txBox="1"/>
          <p:nvPr/>
        </p:nvSpPr>
        <p:spPr>
          <a:xfrm>
            <a:off x="6159372" y="4177186"/>
            <a:ext cx="5745892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effectLst/>
              </a:rPr>
              <a:t>Emotions are an integral part of human communication and interaction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0" i="0" u="none" strike="noStrike" dirty="0">
                <a:effectLst/>
              </a:rPr>
              <a:t>Understanding and interpreting emotions from facial cues have far-reaching implications in numerous domains, from healthcare to human-computer interaction, marketing, and beyond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24714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151" y="685171"/>
            <a:ext cx="6995983" cy="900785"/>
          </a:xfrm>
        </p:spPr>
        <p:txBody>
          <a:bodyPr>
            <a:noAutofit/>
          </a:bodyPr>
          <a:lstStyle/>
          <a:p>
            <a:r>
              <a:rPr lang="en-US" sz="4800" dirty="0"/>
              <a:t>Problem statement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71126"/>
            <a:ext cx="9234488" cy="3277058"/>
          </a:xfrm>
        </p:spPr>
        <p:txBody>
          <a:bodyPr/>
          <a:lstStyle/>
          <a:p>
            <a:r>
              <a:rPr lang="en-CA" sz="2800" b="0" i="0" u="none" strike="noStrike" dirty="0">
                <a:solidFill>
                  <a:srgbClr val="D1D5DB"/>
                </a:solidFill>
                <a:effectLst/>
              </a:rPr>
              <a:t>"Develop A Cross-Platform Mobile Application That Enables Users To Upload Or Capture Images, And Accurately Detects And Classifies Emotions Based On Facial Features, Providing Users With Immediate Feedback On Emotional States."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131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21276"/>
            <a:ext cx="5251450" cy="970902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grayscl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" r="-28736"/>
          <a:stretch/>
        </p:blipFill>
        <p:spPr>
          <a:xfrm>
            <a:off x="1" y="0"/>
            <a:ext cx="7853082" cy="68400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6CAF1-214F-4566-9B0D-DACA1063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750" y="1828801"/>
            <a:ext cx="3354626" cy="547442"/>
          </a:xfrm>
        </p:spPr>
        <p:txBody>
          <a:bodyPr/>
          <a:lstStyle/>
          <a:p>
            <a:r>
              <a:rPr lang="en-US" dirty="0"/>
              <a:t>AFFECTIVA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6EA4C-4CEE-1FDE-EE5F-207BADC9581C}"/>
              </a:ext>
            </a:extLst>
          </p:cNvPr>
          <p:cNvSpPr txBox="1"/>
          <p:nvPr/>
        </p:nvSpPr>
        <p:spPr>
          <a:xfrm>
            <a:off x="0" y="6868800"/>
            <a:ext cx="6096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apicciano.commons.gc.cuny.edu/2021/07/01/using-a-i-to-find-bias-in-a-i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F98DA5-8E99-8390-A8AB-7F5F85650BA9}"/>
              </a:ext>
            </a:extLst>
          </p:cNvPr>
          <p:cNvSpPr txBox="1"/>
          <p:nvPr/>
        </p:nvSpPr>
        <p:spPr>
          <a:xfrm>
            <a:off x="6239750" y="2497305"/>
            <a:ext cx="4856618" cy="30777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i="0" u="none" strike="noStrike" dirty="0">
                <a:effectLst/>
              </a:rPr>
              <a:t>Pioneering Work in Emotion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Primarily focusing on Automotive and Media Analytics</a:t>
            </a:r>
            <a:endParaRPr lang="en-CA" i="0" u="none" strike="noStrike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Proven Technology : Emotions, expressions, cognitive movements and activities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Real – World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Industry Relevance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0C159158-7657-BE18-A2B1-1E2BA969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-24714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151" y="685171"/>
            <a:ext cx="6995983" cy="900785"/>
          </a:xfrm>
        </p:spPr>
        <p:txBody>
          <a:bodyPr>
            <a:noAutofit/>
          </a:bodyPr>
          <a:lstStyle/>
          <a:p>
            <a:r>
              <a:rPr lang="en-US" sz="4800" dirty="0"/>
              <a:t>OBJECTIVES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71126"/>
            <a:ext cx="9234488" cy="3466286"/>
          </a:xfrm>
        </p:spPr>
        <p:txBody>
          <a:bodyPr/>
          <a:lstStyle/>
          <a:p>
            <a:pPr algn="just"/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The primary objective of this project is to design, implement, and evaluate a robust machine-learning model for emotion analysis using facial features. Specifically, the project aims 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Develop a precise emotion recognition system for facial images.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Apply advanced computer vision and machine learning techniques for accurate emotion classification.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 Evaluate model performance for practical use.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Contribute to emotion analysis research with real-world applications in mind.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316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24714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151" y="685171"/>
            <a:ext cx="6995983" cy="900785"/>
          </a:xfrm>
        </p:spPr>
        <p:txBody>
          <a:bodyPr>
            <a:noAutofit/>
          </a:bodyPr>
          <a:lstStyle/>
          <a:p>
            <a:r>
              <a:rPr lang="en-US" sz="4800" dirty="0"/>
              <a:t>SCOPE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1585956"/>
            <a:ext cx="9234488" cy="4976209"/>
          </a:xfrm>
        </p:spPr>
        <p:txBody>
          <a:bodyPr/>
          <a:lstStyle/>
          <a:p>
            <a:pPr algn="just"/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The project's scope is focused on achieving accurate emotion recognition from facial expressions while laying the groundwork for future developments in this field. The scope of this project encompasses: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Gather diverse emotion-labeled facial image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Clean, augment, and normalize the dataset.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Extract relevant facial features for the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Develop an accurate emotion recognition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Evaluate model performance using key metrics.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Explore integration possibilities into practical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b="0" i="0" u="none" strike="noStrike" dirty="0">
                <a:solidFill>
                  <a:srgbClr val="D1D5DB"/>
                </a:solidFill>
                <a:effectLst/>
              </a:rPr>
              <a:t>Provide comprehensive project documentation.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42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-1" y="0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357" y="672814"/>
            <a:ext cx="4700789" cy="900785"/>
          </a:xfrm>
        </p:spPr>
        <p:txBody>
          <a:bodyPr>
            <a:noAutofit/>
          </a:bodyPr>
          <a:lstStyle/>
          <a:p>
            <a:r>
              <a:rPr lang="en-US" sz="4800" dirty="0"/>
              <a:t>dataset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71127"/>
            <a:ext cx="9234488" cy="2571330"/>
          </a:xfrm>
        </p:spPr>
        <p:txBody>
          <a:bodyPr/>
          <a:lstStyle/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sz="1800" dirty="0"/>
              <a:t>The Dataset contains more than 20,000 images, of which 2,000 are annotated. </a:t>
            </a:r>
          </a:p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sz="1800" dirty="0"/>
              <a:t>We plan to use Image Augmentation on the annotated images to train the model better.</a:t>
            </a:r>
          </a:p>
          <a:p>
            <a:pPr marL="514350" indent="-514350" algn="just">
              <a:buAutoNum type="arabicPeriod"/>
            </a:pPr>
            <a:r>
              <a:rPr lang="en-US" sz="1800" dirty="0"/>
              <a:t>We will use Zooming the images, Increasing the Brightness, Darkening the images, and Flipping the images Horizontally and Vertically to get more annotated data. </a:t>
            </a:r>
          </a:p>
          <a:p>
            <a:pPr marL="514350" indent="-514350" algn="just">
              <a:buAutoNum type="arabicPeriod"/>
            </a:pPr>
            <a:r>
              <a:rPr lang="en-US" sz="1800" dirty="0"/>
              <a:t>We plan to use 80% of the total Dataset for Training and 20% for Testing.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00599-F3A0-9C16-DA88-4D4F3237AA87}"/>
              </a:ext>
            </a:extLst>
          </p:cNvPr>
          <p:cNvSpPr txBox="1"/>
          <p:nvPr/>
        </p:nvSpPr>
        <p:spPr>
          <a:xfrm>
            <a:off x="2372810" y="5355319"/>
            <a:ext cx="3723189" cy="1200329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80% </a:t>
            </a:r>
          </a:p>
          <a:p>
            <a:pPr algn="ctr"/>
            <a:r>
              <a:rPr lang="en-US" dirty="0"/>
              <a:t>Training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AE4FD-38D4-6806-92EB-A2E0446A1A48}"/>
              </a:ext>
            </a:extLst>
          </p:cNvPr>
          <p:cNvSpPr txBox="1"/>
          <p:nvPr/>
        </p:nvSpPr>
        <p:spPr>
          <a:xfrm>
            <a:off x="6095999" y="5355319"/>
            <a:ext cx="126550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20% </a:t>
            </a:r>
          </a:p>
          <a:p>
            <a:pPr algn="ctr"/>
            <a:r>
              <a:rPr lang="en-US" dirty="0"/>
              <a:t>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53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35000"/>
          </a:blip>
          <a:srcRect l="8283" r="8283"/>
          <a:stretch/>
        </p:blipFill>
        <p:spPr>
          <a:xfrm>
            <a:off x="0" y="-24714"/>
            <a:ext cx="12192000" cy="6858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34" y="672814"/>
            <a:ext cx="8810731" cy="900785"/>
          </a:xfrm>
        </p:spPr>
        <p:txBody>
          <a:bodyPr>
            <a:noAutofit/>
          </a:bodyPr>
          <a:lstStyle/>
          <a:p>
            <a:r>
              <a:rPr lang="en-US" sz="4800" dirty="0"/>
              <a:t>methodological 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8756" y="2271126"/>
            <a:ext cx="9234488" cy="4339739"/>
          </a:xfrm>
        </p:spPr>
        <p:txBody>
          <a:bodyPr/>
          <a:lstStyle/>
          <a:p>
            <a:pPr marL="514350" indent="-514350" algn="just">
              <a:buFont typeface="Arial" panose="020B0604020202020204" pitchFamily="34" charset="0"/>
              <a:buAutoNum type="arabicPeriod"/>
            </a:pPr>
            <a:r>
              <a:rPr lang="en-US" sz="1800" dirty="0"/>
              <a:t>Key Facial Points Detection &amp; Facial Expression/Emotion Detection Using ANN And Residual Networks</a:t>
            </a:r>
          </a:p>
          <a:p>
            <a:pPr marL="514350" indent="-514350" algn="just">
              <a:buAutoNum type="arabicPeriod"/>
            </a:pPr>
            <a:r>
              <a:rPr lang="en-US" sz="1800" dirty="0"/>
              <a:t>FastAPI For The Backend.</a:t>
            </a:r>
          </a:p>
          <a:p>
            <a:pPr marL="514350" indent="-514350" algn="just">
              <a:buAutoNum type="arabicPeriod"/>
            </a:pPr>
            <a:r>
              <a:rPr lang="en-US" sz="1800" dirty="0"/>
              <a:t>Kivy Framework For Frontend</a:t>
            </a:r>
          </a:p>
        </p:txBody>
      </p:sp>
    </p:spTree>
    <p:extLst>
      <p:ext uri="{BB962C8B-B14F-4D97-AF65-F5344CB8AC3E}">
        <p14:creationId xmlns:p14="http://schemas.microsoft.com/office/powerpoint/2010/main" val="2807022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2148</TotalTime>
  <Words>1496</Words>
  <Application>Microsoft Macintosh PowerPoint</Application>
  <PresentationFormat>Widescreen</PresentationFormat>
  <Paragraphs>208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Biome Light</vt:lpstr>
      <vt:lpstr>Calibri</vt:lpstr>
      <vt:lpstr>Calibri Light</vt:lpstr>
      <vt:lpstr>Wingdings</vt:lpstr>
      <vt:lpstr>Office Theme</vt:lpstr>
      <vt:lpstr>Project Proposal</vt:lpstr>
      <vt:lpstr>Meet the team</vt:lpstr>
      <vt:lpstr>INTRODUCTION</vt:lpstr>
      <vt:lpstr>Problem statement</vt:lpstr>
      <vt:lpstr>MOTIVATION</vt:lpstr>
      <vt:lpstr>OBJECTIVES</vt:lpstr>
      <vt:lpstr>SCOPE</vt:lpstr>
      <vt:lpstr>dataset</vt:lpstr>
      <vt:lpstr>methodological OVERVIEW</vt:lpstr>
      <vt:lpstr>ENTIRE NETWORK OVERVIEW</vt:lpstr>
      <vt:lpstr>DEFINITION</vt:lpstr>
      <vt:lpstr>DEFINITION</vt:lpstr>
      <vt:lpstr>DEFINITION</vt:lpstr>
      <vt:lpstr>Key facial points detection</vt:lpstr>
      <vt:lpstr>Facial Expression/Emotion Detection</vt:lpstr>
      <vt:lpstr>PowerPoint Presentation</vt:lpstr>
      <vt:lpstr>Facial Expression/Emotion Detection</vt:lpstr>
      <vt:lpstr>What is FastApi?</vt:lpstr>
      <vt:lpstr>What is Kivy framework?</vt:lpstr>
      <vt:lpstr>What’s next</vt:lpstr>
      <vt:lpstr>CHALLENGES</vt:lpstr>
      <vt:lpstr>Key learning outcomes</vt:lpstr>
      <vt:lpstr>Business use cases</vt:lpstr>
      <vt:lpstr>POTENTIAL FUTURE EXTENSIONS</vt:lpstr>
      <vt:lpstr>Project timeline(tentative)</vt:lpstr>
      <vt:lpstr>project milestone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Ashwini Kumar</dc:creator>
  <cp:lastModifiedBy>Ashwini Kumar</cp:lastModifiedBy>
  <cp:revision>96</cp:revision>
  <dcterms:created xsi:type="dcterms:W3CDTF">2023-09-18T11:25:35Z</dcterms:created>
  <dcterms:modified xsi:type="dcterms:W3CDTF">2023-09-21T13:30:46Z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